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uce SemiBold" charset="1" panose="00000700000000000000"/>
      <p:regular r:id="rId14"/>
    </p:embeddedFont>
    <p:embeddedFont>
      <p:font typeface="Open Sauce SemiBold Bold" charset="1" panose="00000A00000000000000"/>
      <p:regular r:id="rId15"/>
    </p:embeddedFont>
    <p:embeddedFont>
      <p:font typeface="Open Sauce SemiBold Italics" charset="1" panose="00000700000000000000"/>
      <p:regular r:id="rId16"/>
    </p:embeddedFont>
    <p:embeddedFont>
      <p:font typeface="Open Sauce SemiBold Bold Italics"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https://www.oracle.com/tr/data-science/machine-learning/what-is-machine-learning/"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https://blogs.oracle.com/ai-and-datascience/post/performing-a-time-series-analysis-on-the-sampp-500-stock-index"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https://blogs.oracle.com/ai-and-datascience/post/announcing-oci-language"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6216335" y="3095198"/>
            <a:ext cx="5657819" cy="5657819"/>
          </a:xfrm>
          <a:custGeom>
            <a:avLst/>
            <a:gdLst/>
            <a:ahLst/>
            <a:cxnLst/>
            <a:rect r="r" b="b" t="t" l="l"/>
            <a:pathLst>
              <a:path h="5657819" w="5657819">
                <a:moveTo>
                  <a:pt x="0" y="0"/>
                </a:moveTo>
                <a:lnTo>
                  <a:pt x="5657819" y="0"/>
                </a:lnTo>
                <a:lnTo>
                  <a:pt x="5657819" y="5657819"/>
                </a:lnTo>
                <a:lnTo>
                  <a:pt x="0" y="5657819"/>
                </a:lnTo>
                <a:lnTo>
                  <a:pt x="0" y="0"/>
                </a:lnTo>
                <a:close/>
              </a:path>
            </a:pathLst>
          </a:custGeom>
          <a:blipFill>
            <a:blip r:embed="rId3">
              <a:alphaModFix amt="77000"/>
            </a:blip>
            <a:stretch>
              <a:fillRect l="0" t="0" r="0" b="0"/>
            </a:stretch>
          </a:blipFill>
        </p:spPr>
      </p:sp>
      <p:sp>
        <p:nvSpPr>
          <p:cNvPr name="TextBox 4" id="4"/>
          <p:cNvSpPr txBox="true"/>
          <p:nvPr/>
        </p:nvSpPr>
        <p:spPr>
          <a:xfrm rot="0">
            <a:off x="9190382" y="2258345"/>
            <a:ext cx="4748212" cy="646430"/>
          </a:xfrm>
          <a:prstGeom prst="rect">
            <a:avLst/>
          </a:prstGeom>
        </p:spPr>
        <p:txBody>
          <a:bodyPr anchor="t" rtlCol="false" tIns="0" lIns="0" bIns="0" rIns="0">
            <a:spAutoFit/>
          </a:bodyPr>
          <a:lstStyle/>
          <a:p>
            <a:pPr algn="ctr">
              <a:lnSpc>
                <a:spcPts val="5320"/>
              </a:lnSpc>
              <a:spcBef>
                <a:spcPct val="0"/>
              </a:spcBef>
            </a:pPr>
            <a:r>
              <a:rPr lang="en-US" sz="3800">
                <a:solidFill>
                  <a:srgbClr val="FFFFFF"/>
                </a:solidFill>
                <a:latin typeface="Open Sans Bold"/>
              </a:rPr>
              <a:t>Hamdi Utku PARALI</a:t>
            </a:r>
          </a:p>
        </p:txBody>
      </p:sp>
      <p:sp>
        <p:nvSpPr>
          <p:cNvPr name="TextBox 5" id="5"/>
          <p:cNvSpPr txBox="true"/>
          <p:nvPr/>
        </p:nvSpPr>
        <p:spPr>
          <a:xfrm rot="0">
            <a:off x="394155" y="405884"/>
            <a:ext cx="17302179" cy="1561862"/>
          </a:xfrm>
          <a:prstGeom prst="rect">
            <a:avLst/>
          </a:prstGeom>
        </p:spPr>
        <p:txBody>
          <a:bodyPr anchor="t" rtlCol="false" tIns="0" lIns="0" bIns="0" rIns="0">
            <a:spAutoFit/>
          </a:bodyPr>
          <a:lstStyle/>
          <a:p>
            <a:pPr algn="ctr">
              <a:lnSpc>
                <a:spcPts val="12831"/>
              </a:lnSpc>
              <a:spcBef>
                <a:spcPct val="0"/>
              </a:spcBef>
            </a:pPr>
            <a:r>
              <a:rPr lang="en-US" sz="9165">
                <a:solidFill>
                  <a:srgbClr val="FFFFFF"/>
                </a:solidFill>
                <a:latin typeface="Open Sans Bold"/>
              </a:rPr>
              <a:t>DERİN ÖĞRENME</a:t>
            </a:r>
          </a:p>
        </p:txBody>
      </p:sp>
      <p:sp>
        <p:nvSpPr>
          <p:cNvPr name="TextBox 6" id="6"/>
          <p:cNvSpPr txBox="true"/>
          <p:nvPr/>
        </p:nvSpPr>
        <p:spPr>
          <a:xfrm rot="0">
            <a:off x="4266114" y="2258345"/>
            <a:ext cx="3271986" cy="646430"/>
          </a:xfrm>
          <a:prstGeom prst="rect">
            <a:avLst/>
          </a:prstGeom>
        </p:spPr>
        <p:txBody>
          <a:bodyPr anchor="t" rtlCol="false" tIns="0" lIns="0" bIns="0" rIns="0">
            <a:spAutoFit/>
          </a:bodyPr>
          <a:lstStyle/>
          <a:p>
            <a:pPr algn="ctr">
              <a:lnSpc>
                <a:spcPts val="5320"/>
              </a:lnSpc>
              <a:spcBef>
                <a:spcPct val="0"/>
              </a:spcBef>
            </a:pPr>
            <a:r>
              <a:rPr lang="en-US" sz="3800">
                <a:solidFill>
                  <a:srgbClr val="FFFFFF"/>
                </a:solidFill>
                <a:latin typeface="Open Sans Bold"/>
              </a:rPr>
              <a:t>Alper KARTAL</a:t>
            </a:r>
          </a:p>
        </p:txBody>
      </p:sp>
      <p:sp>
        <p:nvSpPr>
          <p:cNvPr name="TextBox 7" id="7"/>
          <p:cNvSpPr txBox="true"/>
          <p:nvPr/>
        </p:nvSpPr>
        <p:spPr>
          <a:xfrm rot="0">
            <a:off x="9963596" y="8740502"/>
            <a:ext cx="7295704" cy="517798"/>
          </a:xfrm>
          <a:prstGeom prst="rect">
            <a:avLst/>
          </a:prstGeom>
        </p:spPr>
        <p:txBody>
          <a:bodyPr anchor="t" rtlCol="false" tIns="0" lIns="0" bIns="0" rIns="0">
            <a:spAutoFit/>
          </a:bodyPr>
          <a:lstStyle/>
          <a:p>
            <a:pPr algn="ctr">
              <a:lnSpc>
                <a:spcPts val="4070"/>
              </a:lnSpc>
              <a:spcBef>
                <a:spcPct val="0"/>
              </a:spcBef>
            </a:pPr>
            <a:r>
              <a:rPr lang="en-US" sz="3602">
                <a:solidFill>
                  <a:srgbClr val="FFFFFF"/>
                </a:solidFill>
                <a:latin typeface="Open Sauce SemiBold Bold"/>
              </a:rPr>
              <a:t>https://youtu.be/cZFoFA85Vz8</a:t>
            </a:r>
          </a:p>
        </p:txBody>
      </p:sp>
      <p:sp>
        <p:nvSpPr>
          <p:cNvPr name="TextBox 8" id="8"/>
          <p:cNvSpPr txBox="true"/>
          <p:nvPr/>
        </p:nvSpPr>
        <p:spPr>
          <a:xfrm rot="0">
            <a:off x="12125920" y="7997061"/>
            <a:ext cx="2971056" cy="608876"/>
          </a:xfrm>
          <a:prstGeom prst="rect">
            <a:avLst/>
          </a:prstGeom>
        </p:spPr>
        <p:txBody>
          <a:bodyPr anchor="t" rtlCol="false" tIns="0" lIns="0" bIns="0" rIns="0">
            <a:spAutoFit/>
          </a:bodyPr>
          <a:lstStyle/>
          <a:p>
            <a:pPr algn="ctr">
              <a:lnSpc>
                <a:spcPts val="4750"/>
              </a:lnSpc>
              <a:spcBef>
                <a:spcPct val="0"/>
              </a:spcBef>
            </a:pPr>
            <a:r>
              <a:rPr lang="en-US" sz="4204">
                <a:solidFill>
                  <a:srgbClr val="FFFFFF"/>
                </a:solidFill>
                <a:latin typeface="Open Sauce SemiBold Bold"/>
              </a:rPr>
              <a:t>Video Linki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TextBox 3" id="3"/>
          <p:cNvSpPr txBox="true"/>
          <p:nvPr/>
        </p:nvSpPr>
        <p:spPr>
          <a:xfrm rot="0">
            <a:off x="1028700" y="819150"/>
            <a:ext cx="16230600" cy="4181475"/>
          </a:xfrm>
          <a:prstGeom prst="rect">
            <a:avLst/>
          </a:prstGeom>
        </p:spPr>
        <p:txBody>
          <a:bodyPr anchor="t" rtlCol="false" tIns="0" lIns="0" bIns="0" rIns="0">
            <a:spAutoFit/>
          </a:bodyPr>
          <a:lstStyle/>
          <a:p>
            <a:pPr marL="971550" indent="-485775" lvl="1">
              <a:lnSpc>
                <a:spcPts val="7650"/>
              </a:lnSpc>
              <a:buFont typeface="Arial"/>
              <a:buChar char="•"/>
            </a:pPr>
            <a:r>
              <a:rPr lang="en-US" sz="4500">
                <a:solidFill>
                  <a:srgbClr val="FFFFFF"/>
                </a:solidFill>
                <a:latin typeface="Open Sans Bold"/>
              </a:rPr>
              <a:t>Geri yayılım algoritması</a:t>
            </a:r>
          </a:p>
          <a:p>
            <a:pPr marL="647700" indent="-323850" lvl="1">
              <a:lnSpc>
                <a:spcPts val="5100"/>
              </a:lnSpc>
              <a:buFont typeface="Arial"/>
              <a:buChar char="•"/>
            </a:pPr>
            <a:r>
              <a:rPr lang="en-US" sz="3000">
                <a:solidFill>
                  <a:srgbClr val="FFFFFF"/>
                </a:solidFill>
                <a:latin typeface="Open Sans"/>
              </a:rPr>
              <a:t>Yapay sinir ağları, tahmine dayalı analizlerini geliştirmek için düzeltici geri bildirim döngülerini kullanarak sürekli olarak öğrenir. Basitçe, sinir ağındaki pek çok farklı yolda girdi düğümünden çıktı düğümüne akan verileri düşünebilirsiniz. Girdi düğümünü, doğru çıktı düğümüyle eşleştiren yalnızca bir doğru yol vardır. Sinir ağı, bu yolu bulmak için aşağıdaki gibi çalışan bir geri bildirim döngüsü kullanır :</a:t>
            </a:r>
          </a:p>
        </p:txBody>
      </p:sp>
      <p:sp>
        <p:nvSpPr>
          <p:cNvPr name="TextBox 4" id="4"/>
          <p:cNvSpPr txBox="true"/>
          <p:nvPr/>
        </p:nvSpPr>
        <p:spPr>
          <a:xfrm rot="0">
            <a:off x="1028700" y="5173042"/>
            <a:ext cx="16230600" cy="3838573"/>
          </a:xfrm>
          <a:prstGeom prst="rect">
            <a:avLst/>
          </a:prstGeom>
        </p:spPr>
        <p:txBody>
          <a:bodyPr anchor="t" rtlCol="false" tIns="0" lIns="0" bIns="0" rIns="0">
            <a:spAutoFit/>
          </a:bodyPr>
          <a:lstStyle/>
          <a:p>
            <a:pPr marL="647708" indent="-323854" lvl="1">
              <a:lnSpc>
                <a:spcPts val="5100"/>
              </a:lnSpc>
              <a:buFont typeface="Arial"/>
              <a:buChar char="•"/>
            </a:pPr>
            <a:r>
              <a:rPr lang="en-US" sz="3000">
                <a:solidFill>
                  <a:srgbClr val="FFFFFF"/>
                </a:solidFill>
                <a:latin typeface="Open Sans Bold"/>
              </a:rPr>
              <a:t>Her düğüm, yoldaki bir sonraki düğüm hakkında bir tahminde bulunur.</a:t>
            </a:r>
          </a:p>
          <a:p>
            <a:pPr marL="647708" indent="-323854" lvl="1">
              <a:lnSpc>
                <a:spcPts val="5100"/>
              </a:lnSpc>
              <a:buFont typeface="Arial"/>
              <a:buChar char="•"/>
            </a:pPr>
            <a:r>
              <a:rPr lang="en-US" sz="3000">
                <a:solidFill>
                  <a:srgbClr val="FFFFFF"/>
                </a:solidFill>
                <a:latin typeface="Open Sans"/>
              </a:rPr>
              <a:t>Tahminin doğru olup olmadığını kontrol eder. Düğümler, daha doğru tahminler sunan yollara daha yüksek ağırlık değerleri ve yanlış tahminler sunan düğüm yollarına daha düşük ağırlık değerleri tayin eder.</a:t>
            </a:r>
          </a:p>
          <a:p>
            <a:pPr marL="647708" indent="-323854" lvl="1">
              <a:lnSpc>
                <a:spcPts val="5100"/>
              </a:lnSpc>
              <a:buFont typeface="Arial"/>
              <a:buChar char="•"/>
            </a:pPr>
            <a:r>
              <a:rPr lang="en-US" sz="3000">
                <a:solidFill>
                  <a:srgbClr val="FFFFFF"/>
                </a:solidFill>
                <a:latin typeface="Open Sans"/>
              </a:rPr>
              <a:t>Düğümler, bir sonraki veri noktası için daha yüksek ağırlık değerine sahip yolları kullanarak yeni bir tahminde bulunur ve ardından 1. Adımı tekrarlar.</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901529" y="3956009"/>
            <a:ext cx="6484942" cy="1035596"/>
          </a:xfrm>
          <a:prstGeom prst="rect">
            <a:avLst/>
          </a:prstGeom>
        </p:spPr>
        <p:txBody>
          <a:bodyPr anchor="t" rtlCol="false" tIns="0" lIns="0" bIns="0" rIns="0">
            <a:spAutoFit/>
          </a:bodyPr>
          <a:lstStyle/>
          <a:p>
            <a:pPr algn="ctr">
              <a:lnSpc>
                <a:spcPts val="8140"/>
              </a:lnSpc>
            </a:pPr>
            <a:r>
              <a:rPr lang="en-US" sz="7204">
                <a:solidFill>
                  <a:srgbClr val="FFFFFF"/>
                </a:solidFill>
                <a:latin typeface="Open Sauce SemiBold Bold"/>
              </a:rPr>
              <a:t>Teşekkürler!</a:t>
            </a:r>
          </a:p>
        </p:txBody>
      </p:sp>
      <p:sp>
        <p:nvSpPr>
          <p:cNvPr name="TextBox 3" id="3"/>
          <p:cNvSpPr txBox="true"/>
          <p:nvPr/>
        </p:nvSpPr>
        <p:spPr>
          <a:xfrm rot="0">
            <a:off x="6971309" y="5086350"/>
            <a:ext cx="4345381" cy="1047750"/>
          </a:xfrm>
          <a:prstGeom prst="rect">
            <a:avLst/>
          </a:prstGeom>
        </p:spPr>
        <p:txBody>
          <a:bodyPr anchor="t" rtlCol="false" tIns="0" lIns="0" bIns="0" rIns="0">
            <a:spAutoFit/>
          </a:bodyPr>
          <a:lstStyle/>
          <a:p>
            <a:pPr algn="ctr">
              <a:lnSpc>
                <a:spcPts val="4200"/>
              </a:lnSpc>
            </a:pPr>
            <a:r>
              <a:rPr lang="en-US" sz="3000">
                <a:solidFill>
                  <a:srgbClr val="5100E8"/>
                </a:solidFill>
                <a:latin typeface="Open Sans Bold"/>
              </a:rPr>
              <a:t>Alper KARTAL</a:t>
            </a:r>
          </a:p>
          <a:p>
            <a:pPr algn="ctr">
              <a:lnSpc>
                <a:spcPts val="4200"/>
              </a:lnSpc>
            </a:pPr>
            <a:r>
              <a:rPr lang="en-US" sz="3000">
                <a:solidFill>
                  <a:srgbClr val="5100E8"/>
                </a:solidFill>
                <a:latin typeface="Open Sans Bold"/>
              </a:rPr>
              <a:t>Hamdi Utku PARALI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2133305" y="2235011"/>
            <a:ext cx="5652637" cy="7023289"/>
          </a:xfrm>
          <a:prstGeom prst="rect">
            <a:avLst/>
          </a:prstGeom>
        </p:spPr>
        <p:txBody>
          <a:bodyPr anchor="t" rtlCol="false" tIns="0" lIns="0" bIns="0" rIns="0">
            <a:spAutoFit/>
          </a:bodyPr>
          <a:lstStyle/>
          <a:p>
            <a:pPr algn="ctr">
              <a:lnSpc>
                <a:spcPts val="5589"/>
              </a:lnSpc>
              <a:spcBef>
                <a:spcPct val="0"/>
              </a:spcBef>
            </a:pPr>
            <a:r>
              <a:rPr lang="en-US" sz="3992">
                <a:solidFill>
                  <a:srgbClr val="CBFDFF"/>
                </a:solidFill>
                <a:latin typeface="Open Sauce SemiBold"/>
              </a:rPr>
              <a:t>Yapay zeka, en basit şekilde belirli görevleri yerine getirmek için insan zekasını taklit eden ve topladıkları bilgileri yineleyerek kendilerini geliştirebilen sistemler olarak tanımlanır.</a:t>
            </a:r>
          </a:p>
        </p:txBody>
      </p:sp>
      <p:sp>
        <p:nvSpPr>
          <p:cNvPr name="TextBox 4" id="4"/>
          <p:cNvSpPr txBox="true"/>
          <p:nvPr/>
        </p:nvSpPr>
        <p:spPr>
          <a:xfrm rot="0">
            <a:off x="2099742" y="849784"/>
            <a:ext cx="5719762" cy="1185579"/>
          </a:xfrm>
          <a:prstGeom prst="rect">
            <a:avLst/>
          </a:prstGeom>
        </p:spPr>
        <p:txBody>
          <a:bodyPr anchor="t" rtlCol="false" tIns="0" lIns="0" bIns="0" rIns="0">
            <a:spAutoFit/>
          </a:bodyPr>
          <a:lstStyle/>
          <a:p>
            <a:pPr algn="ctr">
              <a:lnSpc>
                <a:spcPts val="9728"/>
              </a:lnSpc>
              <a:spcBef>
                <a:spcPct val="0"/>
              </a:spcBef>
            </a:pPr>
            <a:r>
              <a:rPr lang="en-US" sz="6948">
                <a:solidFill>
                  <a:srgbClr val="00F7FF"/>
                </a:solidFill>
                <a:latin typeface="Open Sauce SemiBold Bold"/>
              </a:rPr>
              <a:t>YAPAY ZEKA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4311816" y="1085850"/>
            <a:ext cx="9664368" cy="1035596"/>
          </a:xfrm>
          <a:prstGeom prst="rect">
            <a:avLst/>
          </a:prstGeom>
        </p:spPr>
        <p:txBody>
          <a:bodyPr anchor="t" rtlCol="false" tIns="0" lIns="0" bIns="0" rIns="0">
            <a:spAutoFit/>
          </a:bodyPr>
          <a:lstStyle/>
          <a:p>
            <a:pPr algn="ctr">
              <a:lnSpc>
                <a:spcPts val="8140"/>
              </a:lnSpc>
            </a:pPr>
            <a:r>
              <a:rPr lang="en-US" sz="7204">
                <a:solidFill>
                  <a:srgbClr val="00F7FF"/>
                </a:solidFill>
                <a:latin typeface="Open Sauce SemiBold Bold"/>
              </a:rPr>
              <a:t>Makine Öğrenmesi</a:t>
            </a:r>
          </a:p>
        </p:txBody>
      </p:sp>
      <p:sp>
        <p:nvSpPr>
          <p:cNvPr name="TextBox 4" id="4"/>
          <p:cNvSpPr txBox="true"/>
          <p:nvPr/>
        </p:nvSpPr>
        <p:spPr>
          <a:xfrm rot="0">
            <a:off x="2748691" y="2500854"/>
            <a:ext cx="12790619" cy="2124075"/>
          </a:xfrm>
          <a:prstGeom prst="rect">
            <a:avLst/>
          </a:prstGeom>
        </p:spPr>
        <p:txBody>
          <a:bodyPr anchor="t" rtlCol="false" tIns="0" lIns="0" bIns="0" rIns="0">
            <a:spAutoFit/>
          </a:bodyPr>
          <a:lstStyle/>
          <a:p>
            <a:pPr algn="ctr">
              <a:lnSpc>
                <a:spcPts val="4200"/>
              </a:lnSpc>
            </a:pPr>
            <a:r>
              <a:rPr lang="en-US" sz="3000">
                <a:solidFill>
                  <a:srgbClr val="CBFDFF"/>
                </a:solidFill>
                <a:latin typeface="Open Sauce SemiBold Bold"/>
              </a:rPr>
              <a:t>Makine öğrenmesi yapay zekanın (AI) bir alt kümesidir. Bilgisayarları verilerden öğrenmeyi öğretmeye ve bunu yapmak için açıkça programlanmak yerine deneyimle geliştirmeye odaklanır. </a:t>
            </a:r>
          </a:p>
        </p:txBody>
      </p:sp>
      <p:sp>
        <p:nvSpPr>
          <p:cNvPr name="TextBox 5" id="5"/>
          <p:cNvSpPr txBox="true"/>
          <p:nvPr/>
        </p:nvSpPr>
        <p:spPr>
          <a:xfrm rot="0">
            <a:off x="2748691" y="5351527"/>
            <a:ext cx="12790619" cy="15811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Open Sans Bold"/>
              </a:rPr>
              <a:t>Makine öğrenmesinde algoritmalar büyük veri kümelerinde desenleri ve korelasyonları bulmak ve bu analize dayalı en iyi kararları ve tahminleri yapmak için eğitilir.</a:t>
            </a:r>
          </a:p>
        </p:txBody>
      </p:sp>
      <p:sp>
        <p:nvSpPr>
          <p:cNvPr name="TextBox 6" id="6"/>
          <p:cNvSpPr txBox="true"/>
          <p:nvPr/>
        </p:nvSpPr>
        <p:spPr>
          <a:xfrm rot="0">
            <a:off x="2748691" y="7656577"/>
            <a:ext cx="12790619" cy="10477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Open Sans Bold"/>
              </a:rPr>
              <a:t> Makine öğrenmesi uygulamaları kullanımla gelişir ve daha fazla veri erişimi olduğunda daha doğru hale gelir.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444" t="0" r="14444" b="0"/>
          <a:stretch>
            <a:fillRect/>
          </a:stretch>
        </p:blipFill>
        <p:spPr>
          <a:xfrm flipH="false" flipV="false">
            <a:off x="0" y="0"/>
            <a:ext cx="18288000" cy="10287000"/>
          </a:xfrm>
          <a:prstGeom prst="rect">
            <a:avLst/>
          </a:prstGeom>
        </p:spPr>
      </p:pic>
      <p:grpSp>
        <p:nvGrpSpPr>
          <p:cNvPr name="Group 3" id="3"/>
          <p:cNvGrpSpPr>
            <a:grpSpLocks noChangeAspect="true"/>
          </p:cNvGrpSpPr>
          <p:nvPr/>
        </p:nvGrpSpPr>
        <p:grpSpPr>
          <a:xfrm rot="0">
            <a:off x="1028700" y="4382262"/>
            <a:ext cx="4876057" cy="4876038"/>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649" t="0" r="-3649" b="0"/>
              </a:stretch>
            </a:blipFill>
          </p:spPr>
        </p:sp>
      </p:grpSp>
      <p:sp>
        <p:nvSpPr>
          <p:cNvPr name="TextBox 5" id="5"/>
          <p:cNvSpPr txBox="true"/>
          <p:nvPr/>
        </p:nvSpPr>
        <p:spPr>
          <a:xfrm rot="0">
            <a:off x="9144000" y="1085850"/>
            <a:ext cx="8115300" cy="1035596"/>
          </a:xfrm>
          <a:prstGeom prst="rect">
            <a:avLst/>
          </a:prstGeom>
        </p:spPr>
        <p:txBody>
          <a:bodyPr anchor="t" rtlCol="false" tIns="0" lIns="0" bIns="0" rIns="0">
            <a:spAutoFit/>
          </a:bodyPr>
          <a:lstStyle/>
          <a:p>
            <a:pPr algn="r">
              <a:lnSpc>
                <a:spcPts val="8140"/>
              </a:lnSpc>
            </a:pPr>
            <a:r>
              <a:rPr lang="en-US" sz="7204">
                <a:solidFill>
                  <a:srgbClr val="00F7FF"/>
                </a:solidFill>
                <a:latin typeface="Open Sauce SemiBold Bold"/>
              </a:rPr>
              <a:t>DERİN ÖĞRENME</a:t>
            </a:r>
          </a:p>
        </p:txBody>
      </p:sp>
      <p:sp>
        <p:nvSpPr>
          <p:cNvPr name="TextBox 6" id="6"/>
          <p:cNvSpPr txBox="true"/>
          <p:nvPr/>
        </p:nvSpPr>
        <p:spPr>
          <a:xfrm rot="0">
            <a:off x="11676354" y="2917839"/>
            <a:ext cx="5582946" cy="6403024"/>
          </a:xfrm>
          <a:prstGeom prst="rect">
            <a:avLst/>
          </a:prstGeom>
        </p:spPr>
        <p:txBody>
          <a:bodyPr anchor="t" rtlCol="false" tIns="0" lIns="0" bIns="0" rIns="0">
            <a:spAutoFit/>
          </a:bodyPr>
          <a:lstStyle/>
          <a:p>
            <a:pPr>
              <a:lnSpc>
                <a:spcPts val="5652"/>
              </a:lnSpc>
            </a:pPr>
            <a:r>
              <a:rPr lang="en-US" sz="4037">
                <a:solidFill>
                  <a:srgbClr val="CBFDFF"/>
                </a:solidFill>
                <a:latin typeface="Open Sauce SemiBold Bold"/>
              </a:rPr>
              <a:t>Derin öğrenme,yapay sinir ağlarının (insan beyni gibi çalışacak şekilde modellenen algoritmalar) büyük miktarda veriden öğrendiği </a:t>
            </a:r>
            <a:r>
              <a:rPr lang="en-US" sz="4037" u="sng">
                <a:solidFill>
                  <a:srgbClr val="CBFDFF"/>
                </a:solidFill>
                <a:latin typeface="Open Sauce SemiBold Bold"/>
                <a:hlinkClick r:id="rId4" tooltip="https://www.oracle.com/tr/data-science/machine-learning/what-is-machine-learning/"/>
              </a:rPr>
              <a:t>makine öğreniminin (ML)</a:t>
            </a:r>
            <a:r>
              <a:rPr lang="en-US" sz="4037">
                <a:solidFill>
                  <a:srgbClr val="CBFDFF"/>
                </a:solidFill>
                <a:latin typeface="Open Sauce SemiBold Bold"/>
              </a:rPr>
              <a:t> bir altkümesidir.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569518" y="2495423"/>
            <a:ext cx="5917155" cy="538645"/>
          </a:xfrm>
          <a:prstGeom prst="rect">
            <a:avLst/>
          </a:prstGeom>
        </p:spPr>
        <p:txBody>
          <a:bodyPr anchor="t" rtlCol="false" tIns="0" lIns="0" bIns="0" rIns="0">
            <a:spAutoFit/>
          </a:bodyPr>
          <a:lstStyle/>
          <a:p>
            <a:pPr marL="821355" indent="-410677" lvl="1">
              <a:lnSpc>
                <a:spcPts val="4298"/>
              </a:lnSpc>
              <a:buFont typeface="Arial"/>
              <a:buChar char="•"/>
            </a:pPr>
            <a:r>
              <a:rPr lang="en-US" sz="3804">
                <a:solidFill>
                  <a:srgbClr val="CBFDFF"/>
                </a:solidFill>
                <a:latin typeface="Open Sauce SemiBold Bold"/>
              </a:rPr>
              <a:t>SOSYAL MEDYA</a:t>
            </a:r>
          </a:p>
        </p:txBody>
      </p:sp>
      <p:sp>
        <p:nvSpPr>
          <p:cNvPr name="TextBox 4" id="4"/>
          <p:cNvSpPr txBox="true"/>
          <p:nvPr/>
        </p:nvSpPr>
        <p:spPr>
          <a:xfrm rot="0">
            <a:off x="1028700" y="1231392"/>
            <a:ext cx="5917155" cy="720763"/>
          </a:xfrm>
          <a:prstGeom prst="rect">
            <a:avLst/>
          </a:prstGeom>
        </p:spPr>
        <p:txBody>
          <a:bodyPr anchor="t" rtlCol="false" tIns="0" lIns="0" bIns="0" rIns="0">
            <a:spAutoFit/>
          </a:bodyPr>
          <a:lstStyle/>
          <a:p>
            <a:pPr>
              <a:lnSpc>
                <a:spcPts val="5654"/>
              </a:lnSpc>
            </a:pPr>
            <a:r>
              <a:rPr lang="en-US" sz="5004">
                <a:solidFill>
                  <a:srgbClr val="00F7FF"/>
                </a:solidFill>
                <a:latin typeface="Open Sauce SemiBold Bold"/>
              </a:rPr>
              <a:t>Kullanım Alanları</a:t>
            </a:r>
          </a:p>
        </p:txBody>
      </p:sp>
      <p:sp>
        <p:nvSpPr>
          <p:cNvPr name="TextBox 5" id="5"/>
          <p:cNvSpPr txBox="true"/>
          <p:nvPr/>
        </p:nvSpPr>
        <p:spPr>
          <a:xfrm rot="0">
            <a:off x="527532" y="4309148"/>
            <a:ext cx="5505674" cy="538645"/>
          </a:xfrm>
          <a:prstGeom prst="rect">
            <a:avLst/>
          </a:prstGeom>
        </p:spPr>
        <p:txBody>
          <a:bodyPr anchor="t" rtlCol="false" tIns="0" lIns="0" bIns="0" rIns="0">
            <a:spAutoFit/>
          </a:bodyPr>
          <a:lstStyle/>
          <a:p>
            <a:pPr marL="821355" indent="-410677" lvl="1">
              <a:lnSpc>
                <a:spcPts val="4298"/>
              </a:lnSpc>
              <a:buFont typeface="Arial"/>
              <a:buChar char="•"/>
            </a:pPr>
            <a:r>
              <a:rPr lang="en-US" sz="3804">
                <a:solidFill>
                  <a:srgbClr val="CBFDFF"/>
                </a:solidFill>
                <a:latin typeface="Open Sauce SemiBold Bold"/>
              </a:rPr>
              <a:t>FİNANS</a:t>
            </a:r>
          </a:p>
        </p:txBody>
      </p:sp>
      <p:sp>
        <p:nvSpPr>
          <p:cNvPr name="TextBox 6" id="6"/>
          <p:cNvSpPr txBox="true"/>
          <p:nvPr/>
        </p:nvSpPr>
        <p:spPr>
          <a:xfrm rot="0">
            <a:off x="569518" y="6707136"/>
            <a:ext cx="7908721" cy="538645"/>
          </a:xfrm>
          <a:prstGeom prst="rect">
            <a:avLst/>
          </a:prstGeom>
        </p:spPr>
        <p:txBody>
          <a:bodyPr anchor="t" rtlCol="false" tIns="0" lIns="0" bIns="0" rIns="0">
            <a:spAutoFit/>
          </a:bodyPr>
          <a:lstStyle/>
          <a:p>
            <a:pPr marL="821355" indent="-410677" lvl="1">
              <a:lnSpc>
                <a:spcPts val="4298"/>
              </a:lnSpc>
              <a:buFont typeface="Arial"/>
              <a:buChar char="•"/>
            </a:pPr>
            <a:r>
              <a:rPr lang="en-US" sz="3804">
                <a:solidFill>
                  <a:srgbClr val="CBFDFF"/>
                </a:solidFill>
                <a:latin typeface="Open Sauce SemiBold Bold"/>
              </a:rPr>
              <a:t>SAĞLIK HIZMETLERI</a:t>
            </a:r>
          </a:p>
        </p:txBody>
      </p:sp>
      <p:sp>
        <p:nvSpPr>
          <p:cNvPr name="TextBox 7" id="7"/>
          <p:cNvSpPr txBox="true"/>
          <p:nvPr/>
        </p:nvSpPr>
        <p:spPr>
          <a:xfrm rot="0">
            <a:off x="527532" y="7712506"/>
            <a:ext cx="7908721" cy="538645"/>
          </a:xfrm>
          <a:prstGeom prst="rect">
            <a:avLst/>
          </a:prstGeom>
        </p:spPr>
        <p:txBody>
          <a:bodyPr anchor="t" rtlCol="false" tIns="0" lIns="0" bIns="0" rIns="0">
            <a:spAutoFit/>
          </a:bodyPr>
          <a:lstStyle/>
          <a:p>
            <a:pPr marL="821355" indent="-410677" lvl="1">
              <a:lnSpc>
                <a:spcPts val="4298"/>
              </a:lnSpc>
              <a:buFont typeface="Arial"/>
              <a:buChar char="•"/>
            </a:pPr>
            <a:r>
              <a:rPr lang="en-US" sz="3804">
                <a:solidFill>
                  <a:srgbClr val="CBFDFF"/>
                </a:solidFill>
                <a:latin typeface="Open Sauce SemiBold Bold"/>
              </a:rPr>
              <a:t>SIBER GÜVENLIK</a:t>
            </a:r>
          </a:p>
        </p:txBody>
      </p:sp>
      <p:sp>
        <p:nvSpPr>
          <p:cNvPr name="TextBox 8" id="8"/>
          <p:cNvSpPr txBox="true"/>
          <p:nvPr/>
        </p:nvSpPr>
        <p:spPr>
          <a:xfrm rot="0">
            <a:off x="527532" y="8719655"/>
            <a:ext cx="7908721" cy="538645"/>
          </a:xfrm>
          <a:prstGeom prst="rect">
            <a:avLst/>
          </a:prstGeom>
        </p:spPr>
        <p:txBody>
          <a:bodyPr anchor="t" rtlCol="false" tIns="0" lIns="0" bIns="0" rIns="0">
            <a:spAutoFit/>
          </a:bodyPr>
          <a:lstStyle/>
          <a:p>
            <a:pPr marL="821355" indent="-410677" lvl="1">
              <a:lnSpc>
                <a:spcPts val="4298"/>
              </a:lnSpc>
              <a:buFont typeface="Arial"/>
              <a:buChar char="•"/>
            </a:pPr>
            <a:r>
              <a:rPr lang="en-US" sz="3804">
                <a:solidFill>
                  <a:srgbClr val="CBFDFF"/>
                </a:solidFill>
                <a:latin typeface="Open Sauce SemiBold Bold"/>
              </a:rPr>
              <a:t>DIJITAL ASISTANLAR</a:t>
            </a:r>
          </a:p>
        </p:txBody>
      </p:sp>
      <p:sp>
        <p:nvSpPr>
          <p:cNvPr name="TextBox 9" id="9"/>
          <p:cNvSpPr txBox="true"/>
          <p:nvPr/>
        </p:nvSpPr>
        <p:spPr>
          <a:xfrm rot="0">
            <a:off x="1028700" y="3234093"/>
            <a:ext cx="16230600" cy="789304"/>
          </a:xfrm>
          <a:prstGeom prst="rect">
            <a:avLst/>
          </a:prstGeom>
        </p:spPr>
        <p:txBody>
          <a:bodyPr anchor="t" rtlCol="false" tIns="0" lIns="0" bIns="0" rIns="0">
            <a:spAutoFit/>
          </a:bodyPr>
          <a:lstStyle/>
          <a:p>
            <a:pPr algn="just">
              <a:lnSpc>
                <a:spcPts val="3220"/>
              </a:lnSpc>
            </a:pPr>
            <a:r>
              <a:rPr lang="en-US" sz="2300">
                <a:solidFill>
                  <a:srgbClr val="FFFFFF"/>
                </a:solidFill>
                <a:latin typeface="Open Sans Bold"/>
              </a:rPr>
              <a:t>Derin öğrenme, sosyal ağların kullanıcıları hakkında daha fazla bilgi edinmesine yardımcı olabilecek çok sayıda görüntüyü analiz etmek için kullanılabilir. Bu, hedeflenen reklamları geliştirir ve önerileri takip eder.</a:t>
            </a:r>
          </a:p>
        </p:txBody>
      </p:sp>
      <p:sp>
        <p:nvSpPr>
          <p:cNvPr name="TextBox 10" id="10"/>
          <p:cNvSpPr txBox="true"/>
          <p:nvPr/>
        </p:nvSpPr>
        <p:spPr>
          <a:xfrm rot="0">
            <a:off x="1028700" y="5051056"/>
            <a:ext cx="10831974" cy="1189354"/>
          </a:xfrm>
          <a:prstGeom prst="rect">
            <a:avLst/>
          </a:prstGeom>
        </p:spPr>
        <p:txBody>
          <a:bodyPr anchor="t" rtlCol="false" tIns="0" lIns="0" bIns="0" rIns="0">
            <a:spAutoFit/>
          </a:bodyPr>
          <a:lstStyle/>
          <a:p>
            <a:pPr algn="just">
              <a:lnSpc>
                <a:spcPts val="3220"/>
              </a:lnSpc>
            </a:pPr>
            <a:r>
              <a:rPr lang="en-US" sz="2300">
                <a:solidFill>
                  <a:srgbClr val="FFFFFF"/>
                </a:solidFill>
                <a:latin typeface="Open Sans Bold"/>
              </a:rPr>
              <a:t>Derin öğrenmedeki sinir ağları, </a:t>
            </a:r>
            <a:r>
              <a:rPr lang="en-US" sz="2300" u="sng">
                <a:solidFill>
                  <a:srgbClr val="FFFFFF"/>
                </a:solidFill>
                <a:latin typeface="Open Sans Bold"/>
                <a:hlinkClick r:id="rId3" tooltip="https://blogs.oracle.com/ai-and-datascience/post/performing-a-time-series-analysis-on-the-sampp-500-stock-index"/>
              </a:rPr>
              <a:t>hisse senedi değerlerini tahmin etmek</a:t>
            </a:r>
            <a:r>
              <a:rPr lang="en-US" sz="2300">
                <a:solidFill>
                  <a:srgbClr val="FFFFFF"/>
                </a:solidFill>
                <a:latin typeface="Open Sans Bold"/>
              </a:rPr>
              <a:t> ve ticaret stratejileri geliştirmek için kullanılabilir ve ayrıca güvenlik tehditlerini tespit edip sahtekarlığa karşı koruma sağlayabilir.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 t="0" r="24" b="0"/>
          <a:stretch>
            <a:fillRect/>
          </a:stretch>
        </p:blipFill>
        <p:spPr>
          <a:xfrm flipH="false" flipV="false">
            <a:off x="0" y="0"/>
            <a:ext cx="18288000" cy="10287000"/>
          </a:xfrm>
          <a:prstGeom prst="rect">
            <a:avLst/>
          </a:prstGeom>
        </p:spPr>
      </p:pic>
      <p:sp>
        <p:nvSpPr>
          <p:cNvPr name="TextBox 3" id="3"/>
          <p:cNvSpPr txBox="true"/>
          <p:nvPr/>
        </p:nvSpPr>
        <p:spPr>
          <a:xfrm rot="0">
            <a:off x="795931" y="1066419"/>
            <a:ext cx="16008182" cy="822236"/>
          </a:xfrm>
          <a:prstGeom prst="rect">
            <a:avLst/>
          </a:prstGeom>
        </p:spPr>
        <p:txBody>
          <a:bodyPr anchor="t" rtlCol="false" tIns="0" lIns="0" bIns="0" rIns="0">
            <a:spAutoFit/>
          </a:bodyPr>
          <a:lstStyle/>
          <a:p>
            <a:pPr algn="ctr">
              <a:lnSpc>
                <a:spcPts val="6445"/>
              </a:lnSpc>
            </a:pPr>
            <a:r>
              <a:rPr lang="en-US" sz="5704">
                <a:solidFill>
                  <a:srgbClr val="00F7FF"/>
                </a:solidFill>
                <a:latin typeface="Open Sauce SemiBold Bold"/>
              </a:rPr>
              <a:t>Derin öğrenmeyi kullanmak için 4 neden</a:t>
            </a:r>
          </a:p>
        </p:txBody>
      </p:sp>
      <p:sp>
        <p:nvSpPr>
          <p:cNvPr name="TextBox 4" id="4"/>
          <p:cNvSpPr txBox="true"/>
          <p:nvPr/>
        </p:nvSpPr>
        <p:spPr>
          <a:xfrm rot="0">
            <a:off x="1028700" y="2164880"/>
            <a:ext cx="11010900" cy="608876"/>
          </a:xfrm>
          <a:prstGeom prst="rect">
            <a:avLst/>
          </a:prstGeom>
        </p:spPr>
        <p:txBody>
          <a:bodyPr anchor="t" rtlCol="false" tIns="0" lIns="0" bIns="0" rIns="0">
            <a:spAutoFit/>
          </a:bodyPr>
          <a:lstStyle/>
          <a:p>
            <a:pPr marL="907713" indent="-453856" lvl="1">
              <a:lnSpc>
                <a:spcPts val="4750"/>
              </a:lnSpc>
              <a:buFont typeface="Arial"/>
              <a:buChar char="•"/>
            </a:pPr>
            <a:r>
              <a:rPr lang="en-US" sz="4204">
                <a:solidFill>
                  <a:srgbClr val="CBFDFF"/>
                </a:solidFill>
                <a:latin typeface="Open Sauce SemiBold Bold"/>
              </a:rPr>
              <a:t>Yapılandırılmamış verileri analiz etme</a:t>
            </a:r>
          </a:p>
        </p:txBody>
      </p:sp>
      <p:sp>
        <p:nvSpPr>
          <p:cNvPr name="TextBox 5" id="5"/>
          <p:cNvSpPr txBox="true"/>
          <p:nvPr/>
        </p:nvSpPr>
        <p:spPr>
          <a:xfrm rot="0">
            <a:off x="1028700" y="4024707"/>
            <a:ext cx="5081141" cy="608876"/>
          </a:xfrm>
          <a:prstGeom prst="rect">
            <a:avLst/>
          </a:prstGeom>
        </p:spPr>
        <p:txBody>
          <a:bodyPr anchor="t" rtlCol="false" tIns="0" lIns="0" bIns="0" rIns="0">
            <a:spAutoFit/>
          </a:bodyPr>
          <a:lstStyle/>
          <a:p>
            <a:pPr marL="907713" indent="-453856" lvl="1">
              <a:lnSpc>
                <a:spcPts val="4750"/>
              </a:lnSpc>
              <a:buFont typeface="Arial"/>
              <a:buChar char="•"/>
            </a:pPr>
            <a:r>
              <a:rPr lang="en-US" sz="4204">
                <a:solidFill>
                  <a:srgbClr val="CBFDFF"/>
                </a:solidFill>
                <a:latin typeface="Open Sauce SemiBold Bold"/>
              </a:rPr>
              <a:t>Veri etiketleme</a:t>
            </a:r>
          </a:p>
        </p:txBody>
      </p:sp>
      <p:sp>
        <p:nvSpPr>
          <p:cNvPr name="TextBox 6" id="6"/>
          <p:cNvSpPr txBox="true"/>
          <p:nvPr/>
        </p:nvSpPr>
        <p:spPr>
          <a:xfrm rot="0">
            <a:off x="1028700" y="5884533"/>
            <a:ext cx="6409879" cy="608876"/>
          </a:xfrm>
          <a:prstGeom prst="rect">
            <a:avLst/>
          </a:prstGeom>
        </p:spPr>
        <p:txBody>
          <a:bodyPr anchor="t" rtlCol="false" tIns="0" lIns="0" bIns="0" rIns="0">
            <a:spAutoFit/>
          </a:bodyPr>
          <a:lstStyle/>
          <a:p>
            <a:pPr marL="907713" indent="-453856" lvl="1">
              <a:lnSpc>
                <a:spcPts val="4750"/>
              </a:lnSpc>
              <a:buFont typeface="Arial"/>
              <a:buChar char="•"/>
            </a:pPr>
            <a:r>
              <a:rPr lang="en-US" sz="4204">
                <a:solidFill>
                  <a:srgbClr val="CBFDFF"/>
                </a:solidFill>
                <a:latin typeface="Open Sauce SemiBold Bold"/>
              </a:rPr>
              <a:t>Özellik mühendisliği</a:t>
            </a:r>
          </a:p>
        </p:txBody>
      </p:sp>
      <p:sp>
        <p:nvSpPr>
          <p:cNvPr name="TextBox 7" id="7"/>
          <p:cNvSpPr txBox="true"/>
          <p:nvPr/>
        </p:nvSpPr>
        <p:spPr>
          <a:xfrm rot="0">
            <a:off x="1028700" y="7674699"/>
            <a:ext cx="3451771" cy="608876"/>
          </a:xfrm>
          <a:prstGeom prst="rect">
            <a:avLst/>
          </a:prstGeom>
        </p:spPr>
        <p:txBody>
          <a:bodyPr anchor="t" rtlCol="false" tIns="0" lIns="0" bIns="0" rIns="0">
            <a:spAutoFit/>
          </a:bodyPr>
          <a:lstStyle/>
          <a:p>
            <a:pPr marL="907713" indent="-453856" lvl="1">
              <a:lnSpc>
                <a:spcPts val="4750"/>
              </a:lnSpc>
              <a:buFont typeface="Arial"/>
              <a:buChar char="•"/>
            </a:pPr>
            <a:r>
              <a:rPr lang="en-US" sz="4204">
                <a:solidFill>
                  <a:srgbClr val="CBFDFF"/>
                </a:solidFill>
                <a:latin typeface="Open Sauce SemiBold Bold"/>
              </a:rPr>
              <a:t>Verimlilik</a:t>
            </a:r>
          </a:p>
        </p:txBody>
      </p:sp>
      <p:sp>
        <p:nvSpPr>
          <p:cNvPr name="TextBox 8" id="8"/>
          <p:cNvSpPr txBox="true"/>
          <p:nvPr/>
        </p:nvSpPr>
        <p:spPr>
          <a:xfrm rot="0">
            <a:off x="1555395" y="3030932"/>
            <a:ext cx="15481486" cy="717550"/>
          </a:xfrm>
          <a:prstGeom prst="rect">
            <a:avLst/>
          </a:prstGeom>
        </p:spPr>
        <p:txBody>
          <a:bodyPr anchor="t" rtlCol="false" tIns="0" lIns="0" bIns="0" rIns="0">
            <a:spAutoFit/>
          </a:bodyPr>
          <a:lstStyle/>
          <a:p>
            <a:pPr>
              <a:lnSpc>
                <a:spcPts val="2824"/>
              </a:lnSpc>
              <a:spcBef>
                <a:spcPct val="0"/>
              </a:spcBef>
            </a:pPr>
            <a:r>
              <a:rPr lang="en-US" sz="2499">
                <a:solidFill>
                  <a:srgbClr val="FFFFFF"/>
                </a:solidFill>
                <a:latin typeface="Open Sauce SemiBold Bold"/>
              </a:rPr>
              <a:t>Derin öğrenme algoritmaları, değerli iş ve müşteri içgörüleri sağlamak için sosyal medya gönderilerini, haberleri ve anketleri analiz ederek </a:t>
            </a:r>
            <a:r>
              <a:rPr lang="en-US" sz="2499" u="sng">
                <a:solidFill>
                  <a:srgbClr val="FFFFFF"/>
                </a:solidFill>
                <a:latin typeface="Open Sauce SemiBold Bold"/>
                <a:hlinkClick r:id="rId3" tooltip="https://blogs.oracle.com/ai-and-datascience/post/announcing-oci-language"/>
              </a:rPr>
              <a:t>metin verilerine bakmak üzere eğitilebilir</a:t>
            </a:r>
            <a:r>
              <a:rPr lang="en-US" sz="2499">
                <a:solidFill>
                  <a:srgbClr val="FFFFFF"/>
                </a:solidFill>
                <a:latin typeface="Open Sauce SemiBold Bold"/>
              </a:rPr>
              <a:t>.</a:t>
            </a:r>
          </a:p>
        </p:txBody>
      </p:sp>
      <p:sp>
        <p:nvSpPr>
          <p:cNvPr name="TextBox 9" id="9"/>
          <p:cNvSpPr txBox="true"/>
          <p:nvPr/>
        </p:nvSpPr>
        <p:spPr>
          <a:xfrm rot="0">
            <a:off x="1555395" y="4890758"/>
            <a:ext cx="15481486" cy="717550"/>
          </a:xfrm>
          <a:prstGeom prst="rect">
            <a:avLst/>
          </a:prstGeom>
        </p:spPr>
        <p:txBody>
          <a:bodyPr anchor="t" rtlCol="false" tIns="0" lIns="0" bIns="0" rIns="0">
            <a:spAutoFit/>
          </a:bodyPr>
          <a:lstStyle/>
          <a:p>
            <a:pPr>
              <a:lnSpc>
                <a:spcPts val="2824"/>
              </a:lnSpc>
              <a:spcBef>
                <a:spcPct val="0"/>
              </a:spcBef>
            </a:pPr>
            <a:r>
              <a:rPr lang="en-US" sz="2499">
                <a:solidFill>
                  <a:srgbClr val="FFFFFF"/>
                </a:solidFill>
                <a:latin typeface="Open Sauce SemiBold Bold"/>
              </a:rPr>
              <a:t>Derin öğrenme, eğitim için etiketlenmiş veri gerektirir. Eğitildikten sonra yeni verileri etiketleyebilir ve kendi başına farklı veri tiplerini tanımlayabilir.</a:t>
            </a:r>
          </a:p>
        </p:txBody>
      </p:sp>
      <p:sp>
        <p:nvSpPr>
          <p:cNvPr name="TextBox 10" id="10"/>
          <p:cNvSpPr txBox="true"/>
          <p:nvPr/>
        </p:nvSpPr>
        <p:spPr>
          <a:xfrm rot="0">
            <a:off x="1555395" y="6750584"/>
            <a:ext cx="15481486" cy="717550"/>
          </a:xfrm>
          <a:prstGeom prst="rect">
            <a:avLst/>
          </a:prstGeom>
        </p:spPr>
        <p:txBody>
          <a:bodyPr anchor="t" rtlCol="false" tIns="0" lIns="0" bIns="0" rIns="0">
            <a:spAutoFit/>
          </a:bodyPr>
          <a:lstStyle/>
          <a:p>
            <a:pPr>
              <a:lnSpc>
                <a:spcPts val="2824"/>
              </a:lnSpc>
              <a:spcBef>
                <a:spcPct val="0"/>
              </a:spcBef>
            </a:pPr>
            <a:r>
              <a:rPr lang="en-US" sz="2499">
                <a:solidFill>
                  <a:srgbClr val="FFFFFF"/>
                </a:solidFill>
                <a:latin typeface="Open Sauce SemiBold Bold"/>
              </a:rPr>
              <a:t>Derin öğrenme algoritması, insanların ham verilerden manuel olarak özellikleri seçip çıkartmasını gerektirmediği için zamandan tasarruf sağlayabilir.</a:t>
            </a:r>
          </a:p>
        </p:txBody>
      </p:sp>
      <p:sp>
        <p:nvSpPr>
          <p:cNvPr name="TextBox 11" id="11"/>
          <p:cNvSpPr txBox="true"/>
          <p:nvPr/>
        </p:nvSpPr>
        <p:spPr>
          <a:xfrm rot="0">
            <a:off x="1555395" y="8540750"/>
            <a:ext cx="15481486" cy="717550"/>
          </a:xfrm>
          <a:prstGeom prst="rect">
            <a:avLst/>
          </a:prstGeom>
        </p:spPr>
        <p:txBody>
          <a:bodyPr anchor="t" rtlCol="false" tIns="0" lIns="0" bIns="0" rIns="0">
            <a:spAutoFit/>
          </a:bodyPr>
          <a:lstStyle/>
          <a:p>
            <a:pPr>
              <a:lnSpc>
                <a:spcPts val="2824"/>
              </a:lnSpc>
              <a:spcBef>
                <a:spcPct val="0"/>
              </a:spcBef>
            </a:pPr>
            <a:r>
              <a:rPr lang="en-US" sz="2499">
                <a:solidFill>
                  <a:srgbClr val="FFFFFF"/>
                </a:solidFill>
                <a:latin typeface="Open Sauce SemiBold Bold"/>
              </a:rPr>
              <a:t>Bir derin öğrenme algoritması uygun şekilde eğitildiğinde, insanlardan daha hızlı bir şekilde binlerce görevi tekrar tekrar gerçekleştirebilir.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5406667" y="1085850"/>
            <a:ext cx="7474666" cy="1035596"/>
          </a:xfrm>
          <a:prstGeom prst="rect">
            <a:avLst/>
          </a:prstGeom>
        </p:spPr>
        <p:txBody>
          <a:bodyPr anchor="t" rtlCol="false" tIns="0" lIns="0" bIns="0" rIns="0">
            <a:spAutoFit/>
          </a:bodyPr>
          <a:lstStyle/>
          <a:p>
            <a:pPr algn="ctr">
              <a:lnSpc>
                <a:spcPts val="8140"/>
              </a:lnSpc>
            </a:pPr>
            <a:r>
              <a:rPr lang="en-US" sz="7204">
                <a:solidFill>
                  <a:srgbClr val="00F7FF"/>
                </a:solidFill>
                <a:latin typeface="Open Sauce SemiBold Bold"/>
              </a:rPr>
              <a:t>Sinir Ağı Nedir?</a:t>
            </a:r>
          </a:p>
        </p:txBody>
      </p:sp>
      <p:sp>
        <p:nvSpPr>
          <p:cNvPr name="TextBox 4" id="4"/>
          <p:cNvSpPr txBox="true"/>
          <p:nvPr/>
        </p:nvSpPr>
        <p:spPr>
          <a:xfrm rot="0">
            <a:off x="12006287" y="2876550"/>
            <a:ext cx="5253013" cy="63817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Bold"/>
              </a:rPr>
              <a:t> Bilgisayarların hatalarından ders çıkarmak ve sürekli olarak gelişmek için kullandığı uyarlanabilir bir sistem oluşturur. Böylece, yapay sinir ağları, belgelerin özetini çıkarma ya da yüzleri tanıma gibi karmaşık sorunları daha fazla doğrulukla çözmeye çalışır.</a:t>
            </a:r>
          </a:p>
        </p:txBody>
      </p:sp>
      <p:sp>
        <p:nvSpPr>
          <p:cNvPr name="TextBox 5" id="5"/>
          <p:cNvSpPr txBox="true"/>
          <p:nvPr/>
        </p:nvSpPr>
        <p:spPr>
          <a:xfrm rot="0">
            <a:off x="1028700" y="2876550"/>
            <a:ext cx="5253013" cy="63817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Bold"/>
              </a:rPr>
              <a:t>Sinir ağı, bilgisayarlara verileri insan beyninden esinlenerek işlemeyi öğreten bir yapay zeka yöntemidir. Bu, insan beynine benzeyen katmanlı bir yapıda birbirine bağlı düğümleri veya nöronları kullanan ve derin öğrenme adı verilen bir tür makine öğrenimi sürecidir.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 r="0" b="7"/>
          <a:stretch>
            <a:fillRect/>
          </a:stretch>
        </p:blipFill>
        <p:spPr>
          <a:xfrm flipH="false" flipV="false">
            <a:off x="0" y="0"/>
            <a:ext cx="18288000" cy="10287000"/>
          </a:xfrm>
          <a:prstGeom prst="rect">
            <a:avLst/>
          </a:prstGeom>
        </p:spPr>
      </p:pic>
      <p:sp>
        <p:nvSpPr>
          <p:cNvPr name="TextBox 3" id="3"/>
          <p:cNvSpPr txBox="true"/>
          <p:nvPr/>
        </p:nvSpPr>
        <p:spPr>
          <a:xfrm rot="0">
            <a:off x="2880054" y="1076325"/>
            <a:ext cx="12527892" cy="863003"/>
          </a:xfrm>
          <a:prstGeom prst="rect">
            <a:avLst/>
          </a:prstGeom>
        </p:spPr>
        <p:txBody>
          <a:bodyPr anchor="t" rtlCol="false" tIns="0" lIns="0" bIns="0" rIns="0">
            <a:spAutoFit/>
          </a:bodyPr>
          <a:lstStyle/>
          <a:p>
            <a:pPr algn="ctr">
              <a:lnSpc>
                <a:spcPts val="6784"/>
              </a:lnSpc>
            </a:pPr>
            <a:r>
              <a:rPr lang="en-US" sz="6004">
                <a:solidFill>
                  <a:srgbClr val="FFFFFF"/>
                </a:solidFill>
                <a:latin typeface="Open Sauce SemiBold Bold"/>
              </a:rPr>
              <a:t>Sinir ağları ne için kullanılır?</a:t>
            </a:r>
          </a:p>
        </p:txBody>
      </p:sp>
      <p:sp>
        <p:nvSpPr>
          <p:cNvPr name="TextBox 4" id="4"/>
          <p:cNvSpPr txBox="true"/>
          <p:nvPr/>
        </p:nvSpPr>
        <p:spPr>
          <a:xfrm rot="0">
            <a:off x="1028700" y="2317750"/>
            <a:ext cx="16230600" cy="1865630"/>
          </a:xfrm>
          <a:prstGeom prst="rect">
            <a:avLst/>
          </a:prstGeom>
        </p:spPr>
        <p:txBody>
          <a:bodyPr anchor="t" rtlCol="false" tIns="0" lIns="0" bIns="0" rIns="0">
            <a:spAutoFit/>
          </a:bodyPr>
          <a:lstStyle/>
          <a:p>
            <a:pPr marL="820424" indent="-410212" lvl="1">
              <a:lnSpc>
                <a:spcPts val="5320"/>
              </a:lnSpc>
              <a:buFont typeface="Arial"/>
              <a:buChar char="•"/>
            </a:pPr>
            <a:r>
              <a:rPr lang="en-US" sz="3800">
                <a:solidFill>
                  <a:srgbClr val="FFFFFF"/>
                </a:solidFill>
                <a:latin typeface="Open Sans Bold"/>
              </a:rPr>
              <a:t>Görüntü işleme</a:t>
            </a:r>
          </a:p>
          <a:p>
            <a:pPr marL="496574" indent="-248287" lvl="1">
              <a:lnSpc>
                <a:spcPts val="3220"/>
              </a:lnSpc>
              <a:buFont typeface="Arial"/>
              <a:buChar char="•"/>
            </a:pPr>
            <a:r>
              <a:rPr lang="en-US" sz="2300">
                <a:solidFill>
                  <a:srgbClr val="FFFFFF"/>
                </a:solidFill>
                <a:latin typeface="Open Sans Bold"/>
              </a:rPr>
              <a:t>Yol işaretlerini ve yoldaki diğer kullanıcıları tanıyabilmek için otonom otomobillerde görüntü tanıma</a:t>
            </a:r>
          </a:p>
          <a:p>
            <a:pPr marL="496574" indent="-248287" lvl="1">
              <a:lnSpc>
                <a:spcPts val="3220"/>
              </a:lnSpc>
              <a:buFont typeface="Arial"/>
              <a:buChar char="•"/>
            </a:pPr>
            <a:r>
              <a:rPr lang="en-US" sz="2300">
                <a:solidFill>
                  <a:srgbClr val="FFFFFF"/>
                </a:solidFill>
                <a:latin typeface="Open Sans Bold"/>
              </a:rPr>
              <a:t>Güvenli olmayan veya uygunsuz içerikleri görüntü ve video arşivlerinden otomatik olarak çıkarmak için içerik denetimi</a:t>
            </a:r>
          </a:p>
        </p:txBody>
      </p:sp>
      <p:sp>
        <p:nvSpPr>
          <p:cNvPr name="TextBox 5" id="5"/>
          <p:cNvSpPr txBox="true"/>
          <p:nvPr/>
        </p:nvSpPr>
        <p:spPr>
          <a:xfrm rot="0">
            <a:off x="1028700" y="4764405"/>
            <a:ext cx="16230600" cy="1465580"/>
          </a:xfrm>
          <a:prstGeom prst="rect">
            <a:avLst/>
          </a:prstGeom>
        </p:spPr>
        <p:txBody>
          <a:bodyPr anchor="t" rtlCol="false" tIns="0" lIns="0" bIns="0" rIns="0">
            <a:spAutoFit/>
          </a:bodyPr>
          <a:lstStyle/>
          <a:p>
            <a:pPr marL="820424" indent="-410212" lvl="1">
              <a:lnSpc>
                <a:spcPts val="5320"/>
              </a:lnSpc>
              <a:buFont typeface="Arial"/>
              <a:buChar char="•"/>
            </a:pPr>
            <a:r>
              <a:rPr lang="en-US" sz="3800">
                <a:solidFill>
                  <a:srgbClr val="FFFFFF"/>
                </a:solidFill>
                <a:latin typeface="Open Sans Bold"/>
              </a:rPr>
              <a:t>Konuşma tanıma</a:t>
            </a:r>
          </a:p>
          <a:p>
            <a:pPr marL="496574" indent="-248287" lvl="1">
              <a:lnSpc>
                <a:spcPts val="3220"/>
              </a:lnSpc>
              <a:buFont typeface="Arial"/>
              <a:buChar char="•"/>
            </a:pPr>
            <a:r>
              <a:rPr lang="en-US" sz="2300">
                <a:solidFill>
                  <a:srgbClr val="FFFFFF"/>
                </a:solidFill>
                <a:latin typeface="Open Sans Bold"/>
              </a:rPr>
              <a:t>Çağrı merkezi temsilcilerine yardımcı olma ve çağrıları otomatik olarak sınıflandırma</a:t>
            </a:r>
          </a:p>
          <a:p>
            <a:pPr marL="496574" indent="-248287" lvl="1">
              <a:lnSpc>
                <a:spcPts val="3220"/>
              </a:lnSpc>
              <a:buFont typeface="Arial"/>
              <a:buChar char="•"/>
            </a:pPr>
            <a:r>
              <a:rPr lang="en-US" sz="2300">
                <a:solidFill>
                  <a:srgbClr val="FFFFFF"/>
                </a:solidFill>
                <a:latin typeface="Open Sans Bold"/>
              </a:rPr>
              <a:t>Klinik görüşmeleri gerçek zamanlı olarak belgelere dönüştürme</a:t>
            </a:r>
          </a:p>
        </p:txBody>
      </p:sp>
      <p:sp>
        <p:nvSpPr>
          <p:cNvPr name="TextBox 6" id="6"/>
          <p:cNvSpPr txBox="true"/>
          <p:nvPr/>
        </p:nvSpPr>
        <p:spPr>
          <a:xfrm rot="0">
            <a:off x="1028700" y="6811009"/>
            <a:ext cx="16230600" cy="1465580"/>
          </a:xfrm>
          <a:prstGeom prst="rect">
            <a:avLst/>
          </a:prstGeom>
        </p:spPr>
        <p:txBody>
          <a:bodyPr anchor="t" rtlCol="false" tIns="0" lIns="0" bIns="0" rIns="0">
            <a:spAutoFit/>
          </a:bodyPr>
          <a:lstStyle/>
          <a:p>
            <a:pPr marL="820424" indent="-410212" lvl="1">
              <a:lnSpc>
                <a:spcPts val="5320"/>
              </a:lnSpc>
              <a:buFont typeface="Arial"/>
              <a:buChar char="•"/>
            </a:pPr>
            <a:r>
              <a:rPr lang="en-US" sz="3800">
                <a:solidFill>
                  <a:srgbClr val="FFFFFF"/>
                </a:solidFill>
                <a:latin typeface="Open Sans Bold"/>
              </a:rPr>
              <a:t>Doğal dil işleme</a:t>
            </a:r>
          </a:p>
          <a:p>
            <a:pPr marL="496574" indent="-248287" lvl="1">
              <a:lnSpc>
                <a:spcPts val="3220"/>
              </a:lnSpc>
              <a:buFont typeface="Arial"/>
              <a:buChar char="•"/>
            </a:pPr>
            <a:r>
              <a:rPr lang="en-US" sz="2300">
                <a:solidFill>
                  <a:srgbClr val="FFFFFF"/>
                </a:solidFill>
                <a:latin typeface="Open Sans Bold"/>
              </a:rPr>
              <a:t>Otomatik sanal temsilciler ve chatbot'lar</a:t>
            </a:r>
          </a:p>
          <a:p>
            <a:pPr marL="496574" indent="-248287" lvl="1">
              <a:lnSpc>
                <a:spcPts val="3220"/>
              </a:lnSpc>
              <a:buFont typeface="Arial"/>
              <a:buChar char="•"/>
            </a:pPr>
            <a:r>
              <a:rPr lang="en-US" sz="2300">
                <a:solidFill>
                  <a:srgbClr val="FFFFFF"/>
                </a:solidFill>
                <a:latin typeface="Open Sans Bold"/>
              </a:rPr>
              <a:t>Yazılı verilerin otomatik olarak düzenlenmesi ve sınıflandırılması</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TextBox 3" id="3"/>
          <p:cNvSpPr txBox="true"/>
          <p:nvPr/>
        </p:nvSpPr>
        <p:spPr>
          <a:xfrm rot="0">
            <a:off x="1028700" y="1076325"/>
            <a:ext cx="16230600" cy="863003"/>
          </a:xfrm>
          <a:prstGeom prst="rect">
            <a:avLst/>
          </a:prstGeom>
        </p:spPr>
        <p:txBody>
          <a:bodyPr anchor="t" rtlCol="false" tIns="0" lIns="0" bIns="0" rIns="0">
            <a:spAutoFit/>
          </a:bodyPr>
          <a:lstStyle/>
          <a:p>
            <a:pPr algn="ctr">
              <a:lnSpc>
                <a:spcPts val="6784"/>
              </a:lnSpc>
            </a:pPr>
            <a:r>
              <a:rPr lang="en-US" sz="6004">
                <a:solidFill>
                  <a:srgbClr val="FFFFFF"/>
                </a:solidFill>
                <a:latin typeface="Open Sauce SemiBold Bold"/>
              </a:rPr>
              <a:t>Sinir ağlarının türleri nelerdir?</a:t>
            </a:r>
          </a:p>
        </p:txBody>
      </p:sp>
      <p:sp>
        <p:nvSpPr>
          <p:cNvPr name="TextBox 4" id="4"/>
          <p:cNvSpPr txBox="true"/>
          <p:nvPr/>
        </p:nvSpPr>
        <p:spPr>
          <a:xfrm rot="0">
            <a:off x="1028700" y="2269179"/>
            <a:ext cx="16230600" cy="905510"/>
          </a:xfrm>
          <a:prstGeom prst="rect">
            <a:avLst/>
          </a:prstGeom>
        </p:spPr>
        <p:txBody>
          <a:bodyPr anchor="t" rtlCol="false" tIns="0" lIns="0" bIns="0" rIns="0">
            <a:spAutoFit/>
          </a:bodyPr>
          <a:lstStyle/>
          <a:p>
            <a:pPr algn="just">
              <a:lnSpc>
                <a:spcPts val="3640"/>
              </a:lnSpc>
            </a:pPr>
            <a:r>
              <a:rPr lang="en-US" sz="2600">
                <a:solidFill>
                  <a:srgbClr val="FFFFFF"/>
                </a:solidFill>
                <a:latin typeface="Open Sans Bold"/>
              </a:rPr>
              <a:t>Yapay sinir ağları, verilerin girdi düğümünden çıktı düğümüne nasıl aktığına bağlı olarak sınıflandırılabilir. Örnek vermek gerekirse :</a:t>
            </a:r>
          </a:p>
        </p:txBody>
      </p:sp>
      <p:sp>
        <p:nvSpPr>
          <p:cNvPr name="TextBox 5" id="5"/>
          <p:cNvSpPr txBox="true"/>
          <p:nvPr/>
        </p:nvSpPr>
        <p:spPr>
          <a:xfrm rot="0">
            <a:off x="814730" y="3453454"/>
            <a:ext cx="16444570" cy="2033270"/>
          </a:xfrm>
          <a:prstGeom prst="rect">
            <a:avLst/>
          </a:prstGeom>
        </p:spPr>
        <p:txBody>
          <a:bodyPr anchor="t" rtlCol="false" tIns="0" lIns="0" bIns="0" rIns="0">
            <a:spAutoFit/>
          </a:bodyPr>
          <a:lstStyle/>
          <a:p>
            <a:pPr marL="820424" indent="-410212" lvl="1">
              <a:lnSpc>
                <a:spcPts val="5320"/>
              </a:lnSpc>
              <a:buFont typeface="Arial"/>
              <a:buChar char="•"/>
            </a:pPr>
            <a:r>
              <a:rPr lang="en-US" sz="3800">
                <a:solidFill>
                  <a:srgbClr val="FFFFFF"/>
                </a:solidFill>
                <a:latin typeface="Open Sans Bold"/>
              </a:rPr>
              <a:t>Beslemeli sinir ağları</a:t>
            </a:r>
          </a:p>
          <a:p>
            <a:pPr marL="561342" indent="-280671" lvl="1">
              <a:lnSpc>
                <a:spcPts val="3640"/>
              </a:lnSpc>
              <a:buFont typeface="Arial"/>
              <a:buChar char="•"/>
            </a:pPr>
            <a:r>
              <a:rPr lang="en-US" sz="2600">
                <a:solidFill>
                  <a:srgbClr val="FFFFFF"/>
                </a:solidFill>
                <a:latin typeface="Open Sans"/>
              </a:rPr>
              <a:t>Beslemeli sinir ağları, verileri girdi düğümünden çıktı düğümüne olmak üzere tek yönde işler. Bir katmandaki her düğüm, bir sonraki katmandaki her bir düğüme bağlıdır. Beslemeli bir ağ, tahminleri zaman içinde iyileştirmek için bir geri bildirim sürecinden yararlanır.</a:t>
            </a:r>
          </a:p>
        </p:txBody>
      </p:sp>
      <p:sp>
        <p:nvSpPr>
          <p:cNvPr name="TextBox 6" id="6"/>
          <p:cNvSpPr txBox="true"/>
          <p:nvPr/>
        </p:nvSpPr>
        <p:spPr>
          <a:xfrm rot="0">
            <a:off x="814730" y="5801048"/>
            <a:ext cx="16230600" cy="2947670"/>
          </a:xfrm>
          <a:prstGeom prst="rect">
            <a:avLst/>
          </a:prstGeom>
        </p:spPr>
        <p:txBody>
          <a:bodyPr anchor="t" rtlCol="false" tIns="0" lIns="0" bIns="0" rIns="0">
            <a:spAutoFit/>
          </a:bodyPr>
          <a:lstStyle/>
          <a:p>
            <a:pPr marL="820424" indent="-410212" lvl="1">
              <a:lnSpc>
                <a:spcPts val="5320"/>
              </a:lnSpc>
              <a:buFont typeface="Arial"/>
              <a:buChar char="•"/>
            </a:pPr>
            <a:r>
              <a:rPr lang="en-US" sz="3800">
                <a:solidFill>
                  <a:srgbClr val="FFFFFF"/>
                </a:solidFill>
                <a:latin typeface="Open Sans Bold"/>
              </a:rPr>
              <a:t>Evrişimli sinir ağları</a:t>
            </a:r>
          </a:p>
          <a:p>
            <a:pPr marL="561342" indent="-280671" lvl="1">
              <a:lnSpc>
                <a:spcPts val="3640"/>
              </a:lnSpc>
              <a:buFont typeface="Arial"/>
              <a:buChar char="•"/>
            </a:pPr>
            <a:r>
              <a:rPr lang="en-US" sz="2600">
                <a:solidFill>
                  <a:srgbClr val="FFFFFF"/>
                </a:solidFill>
                <a:latin typeface="Open Sans"/>
              </a:rPr>
              <a:t>Evrişimli sinir ağlarındaki gizli katmanlar, özetleme veya filtreleme gibi evrişim adı verilen belirli matematiksel işlevleri yerine getirir. Görüntü tanıma ve sınıflandırma için faydalı olan görüntülerden ilgili özellikleri ayıklayabildiklerinden, bunlar görüntü sınıflandırma konusunda oldukça faydalıdır. Yeni formun, iyi bir tahminde bulunmada kritik öneme sahip özellikleri kaybetmeden işlenmesi daha kolaydır. Her bir gizli katman; köşe, renk ve derinlik gibi farklı görüntü özelliklerini ayıklar ve işler.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DAFj8XedpcE</dc:identifier>
  <dcterms:modified xsi:type="dcterms:W3CDTF">2011-08-01T06:04:30Z</dcterms:modified>
  <cp:revision>1</cp:revision>
  <dc:title>Alper KARTAL Hamdi Utku PARALI</dc:title>
</cp:coreProperties>
</file>